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8A858-7BF0-9E47-9123-3529448C9F27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E70CA-D91B-4249-861C-5CCA13294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9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70CA-D91B-4249-861C-5CCA13294D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8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70CA-D91B-4249-861C-5CCA13294D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dvOT1ef757c0"/>
              </a:rPr>
              <a:t>A great number of methods have been proposed over the years to perform multi-omics data integration for various problems.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dvOT1ef757c0"/>
              </a:rPr>
              <a:t>On the one hand, concatenation-based methods integrated different omics data types by directly concatenating the input data features to learn the classi</a:t>
            </a:r>
            <a:r>
              <a:rPr lang="en-US" sz="1800" dirty="0">
                <a:effectLst/>
                <a:latin typeface="AdvOT1ef757c0+fb"/>
              </a:rPr>
              <a:t>fi</a:t>
            </a:r>
            <a:r>
              <a:rPr lang="en-US" sz="1800" dirty="0">
                <a:effectLst/>
                <a:latin typeface="AdvOT1ef757c0"/>
              </a:rPr>
              <a:t>cation model</a:t>
            </a:r>
            <a:r>
              <a:rPr lang="en-US" sz="1800" dirty="0">
                <a:solidFill>
                  <a:srgbClr val="0000FF"/>
                </a:solidFill>
                <a:effectLst/>
                <a:latin typeface="AdvOT1ef757c0"/>
              </a:rPr>
              <a:t>5</a:t>
            </a:r>
            <a:r>
              <a:rPr lang="en-US" sz="1800" dirty="0">
                <a:effectLst/>
                <a:latin typeface="AdvOT1ef757c0"/>
              </a:rPr>
              <a:t>. On the other hand, ensemble-based methods integrated the predictions from different classi</a:t>
            </a:r>
            <a:r>
              <a:rPr lang="en-US" sz="1800" dirty="0">
                <a:effectLst/>
                <a:latin typeface="AdvOT1ef757c0+fb"/>
              </a:rPr>
              <a:t>fi</a:t>
            </a:r>
            <a:r>
              <a:rPr lang="en-US" sz="1800" dirty="0">
                <a:effectLst/>
                <a:latin typeface="AdvOT1ef757c0"/>
              </a:rPr>
              <a:t>ers, each trained on one type of omics data individually.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dvOT1ef757c0"/>
              </a:rPr>
              <a:t>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70CA-D91B-4249-861C-5CCA13294D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9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dvOT1ef757c0"/>
              </a:rPr>
              <a:t>A great number of methods have been proposed over the years to perform multi-omics data integration for various problems.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dvOT1ef757c0"/>
              </a:rPr>
              <a:t>On the one hand, concatenation-based methods integrated different omics data types by directly concatenating the input data features to learn the classi</a:t>
            </a:r>
            <a:r>
              <a:rPr lang="en-US" sz="1800" dirty="0">
                <a:effectLst/>
                <a:latin typeface="AdvOT1ef757c0+fb"/>
              </a:rPr>
              <a:t>fi</a:t>
            </a:r>
            <a:r>
              <a:rPr lang="en-US" sz="1800" dirty="0">
                <a:effectLst/>
                <a:latin typeface="AdvOT1ef757c0"/>
              </a:rPr>
              <a:t>cation model</a:t>
            </a:r>
            <a:r>
              <a:rPr lang="en-US" sz="1800" dirty="0">
                <a:solidFill>
                  <a:srgbClr val="0000FF"/>
                </a:solidFill>
                <a:effectLst/>
                <a:latin typeface="AdvOT1ef757c0"/>
              </a:rPr>
              <a:t>5</a:t>
            </a:r>
            <a:r>
              <a:rPr lang="en-US" sz="1800" dirty="0">
                <a:effectLst/>
                <a:latin typeface="AdvOT1ef757c0"/>
              </a:rPr>
              <a:t>. On the other hand, ensemble-based methods integrated the predictions from different classi</a:t>
            </a:r>
            <a:r>
              <a:rPr lang="en-US" sz="1800" dirty="0">
                <a:effectLst/>
                <a:latin typeface="AdvOT1ef757c0+fb"/>
              </a:rPr>
              <a:t>fi</a:t>
            </a:r>
            <a:r>
              <a:rPr lang="en-US" sz="1800" dirty="0">
                <a:effectLst/>
                <a:latin typeface="AdvOT1ef757c0"/>
              </a:rPr>
              <a:t>ers, each trained on one type of omics data individually.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dvOT1ef757c0"/>
              </a:rPr>
              <a:t>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70CA-D91B-4249-861C-5CCA13294D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62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70CA-D91B-4249-861C-5CCA13294D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17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dvOTea1a7398"/>
              </a:rPr>
              <a:t>MOGONET combines GCN for multi-omics-speci</a:t>
            </a:r>
            <a:r>
              <a:rPr lang="en-US" sz="1800" dirty="0">
                <a:effectLst/>
                <a:latin typeface="AdvOTea1a7398+fb"/>
              </a:rPr>
              <a:t>fi</a:t>
            </a:r>
            <a:r>
              <a:rPr lang="en-US" sz="1800" dirty="0">
                <a:effectLst/>
                <a:latin typeface="AdvOTea1a7398"/>
              </a:rPr>
              <a:t>c learning and VCDN for multi-omics integration. For clear and concise illustration, an example of one sample is chosen to demonstrate the VCDN component for multi-omics integration. Preprocessing is </a:t>
            </a:r>
            <a:r>
              <a:rPr lang="en-US" sz="1800" dirty="0">
                <a:effectLst/>
                <a:latin typeface="AdvOTea1a7398+fb"/>
              </a:rPr>
              <a:t>fi</a:t>
            </a:r>
            <a:r>
              <a:rPr lang="en-US" sz="1800" dirty="0">
                <a:effectLst/>
                <a:latin typeface="AdvOTea1a7398"/>
              </a:rPr>
              <a:t>rst performed on each omics data type to remove noise and redundant features. Each omics-speci</a:t>
            </a:r>
            <a:r>
              <a:rPr lang="en-US" sz="1800" dirty="0">
                <a:effectLst/>
                <a:latin typeface="AdvOTea1a7398+fb"/>
              </a:rPr>
              <a:t>fi</a:t>
            </a:r>
            <a:r>
              <a:rPr lang="en-US" sz="1800" dirty="0">
                <a:effectLst/>
                <a:latin typeface="AdvOTea1a7398"/>
              </a:rPr>
              <a:t>c GCN is trained to perform class prediction using omics features and the corresponding sample similarity network generated from the omics data. The cross-omics discovery tensor is calculated from the initial predictions of omics-speci</a:t>
            </a:r>
            <a:r>
              <a:rPr lang="en-US" sz="1800" dirty="0">
                <a:effectLst/>
                <a:latin typeface="AdvOTea1a7398+fb"/>
              </a:rPr>
              <a:t>fi</a:t>
            </a:r>
            <a:r>
              <a:rPr lang="en-US" sz="1800" dirty="0">
                <a:effectLst/>
                <a:latin typeface="AdvOTea1a7398"/>
              </a:rPr>
              <a:t>c GCNs and forwarded to VCDN for </a:t>
            </a:r>
            <a:r>
              <a:rPr lang="en-US" sz="1800" dirty="0">
                <a:effectLst/>
                <a:latin typeface="AdvOTea1a7398+fb"/>
              </a:rPr>
              <a:t>fi</a:t>
            </a:r>
            <a:r>
              <a:rPr lang="en-US" sz="1800" dirty="0">
                <a:effectLst/>
                <a:latin typeface="AdvOTea1a7398"/>
              </a:rPr>
              <a:t>nal prediction. MOGONET is an end-to-end model and all networks are trained jointly.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70CA-D91B-4249-861C-5CCA13294D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81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70CA-D91B-4249-861C-5CCA13294D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20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70CA-D91B-4249-861C-5CCA13294D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0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D372-E746-053A-6168-29DF607C1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87D3-AD58-9E3A-5BDD-4F18BCF27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D565D-E190-85FF-6D0E-400C35E6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CE37-5B8C-AA44-BCE5-67F8CA1B1AFC}" type="datetime1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8417A-D307-D452-CB35-794B3A10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B125E-F441-3542-CFD6-C1F55293A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5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3D9E-06E2-3DD7-6F82-BECBDA66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37942-46A9-E272-C37C-F8DA85A2D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1F92-2D01-4269-05E4-8BAEB680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1B5D-9DAE-864F-A8B3-312AA2B458DF}" type="datetime1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16D5-DC85-085C-1813-7C54A042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760AA-D544-5D14-BAA4-500751D7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3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62CAB-82B0-2A9D-9564-451C54395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02EFA-FEB6-8BF7-1D85-6D31D4BC3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C8E-184C-2CCB-F9EB-70EA787B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D1A4-8DB8-6F4A-A0BE-EC02BDC1827B}" type="datetime1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402B-4506-F240-207D-86F20500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6C556-B7AE-7024-E37C-D3155DB5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DC5-9E16-9414-8421-5A483DD4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F4FC4-A69C-7190-EB9C-EFFD1C876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45E69-95BB-A9C0-9BAD-730F3DA8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B1E-F022-0B46-B58B-CEA1B43E4D35}" type="datetime1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A2E09-D8C5-0C83-7DA9-2BFF2ED8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104FC-9432-E96A-1815-5067326D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5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7AAB-65B7-A9BD-5F45-0F92937C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15F61-F9D9-6B2B-0967-632AE65C9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8E95F-FA8C-207E-BDF3-5B21ABD8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5F3-A74B-1B43-8B6D-5E8113D067BC}" type="datetime1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1B8BF-8AA1-FA2E-28D1-52C510819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06923-1E02-0298-2E28-2FAA337A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0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FD25-1523-7D0A-319A-DBB1F51D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D759-31FA-0312-175D-123C22074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C922D-4033-3716-CCC1-51EF888BB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670D0-A158-5FEC-92E9-E10B016E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FBE4-D3B9-4E43-9CBF-7F69476D516A}" type="datetime1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73AD5-04C1-ABE7-92F9-2265EE8D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D7106-7994-579B-2568-D827078C5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4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72830-BB28-CB09-B254-50FB6403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622C4-27CF-8827-AD38-34D0802F3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09D3D-A66F-7FD1-9868-D8CBAE50B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68A95-D8B9-1804-963B-AEEDBED4B6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DB074-BC06-A4C9-B8F7-83C8DBB27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273CAC-83E9-C616-D84C-E64D030D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4269-381D-BA4C-BA3B-BEE08DABF204}" type="datetime1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922D0-132B-D741-D861-BF2252AB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F7621-B110-4BB3-C995-1B101735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8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32A3-D96F-A456-F9E9-184A86BE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6931-6FB3-C168-F7C8-3D0CBEC74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4A42-9896-E245-B16E-93CD79DD6B05}" type="datetime1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7A35D-9551-560E-2B56-149990E7C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5D2E7-409B-784F-9275-D7845C7F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00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93A3C5-41E1-AC0B-85FF-00904D52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E7F9-0E8F-2E4F-94A8-3438DB5EF034}" type="datetime1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BFE22-14A2-9F4F-363A-0CB95DDE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05ECF-35C2-1F82-55D0-9A3853F5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1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64606-C053-C551-A71A-6753EBF9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4B80-8619-1577-E22C-B4778D540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9E50E-3024-6920-241D-2FF89D258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690AB-007D-CCB1-AF46-15B914BF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D8BC-2FE6-2141-9DDF-4BB0D76FBF12}" type="datetime1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59F3-C1E8-43F4-7F11-C0FA5372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A808A-F157-0DF0-6B94-1A931626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3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4A47-9642-4C86-6C9A-A0E87B3E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FD65F-667A-490B-69A9-06910DA26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D9497-AAAF-DF57-AF99-B824D2501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C1FBA-C62B-FE50-5196-C6B0774A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940-3C1D-DB43-BBFE-B610A9DEE154}" type="datetime1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C2CFD-48EF-70BE-E087-1106EA5F4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3604-0493-F16F-EA4A-2585D606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5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88BB47-14ED-409F-FB2A-189FC7BCA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857E5-BE8B-98A7-EE61-F50781973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25BB7-7591-2F98-A169-E78A3416B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33A99-0430-3446-8D6D-71B86DC2449E}" type="datetime1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9FA7-F769-50F7-E98E-A3F5C8293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C19CF-8EFC-A2A9-FE04-AB6F5B117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F01A7-6232-2345-8A12-E3353D42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683182-2781-842D-E122-175C22F1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9" y="422753"/>
            <a:ext cx="10414539" cy="3634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DE20B-02A1-62B1-633C-33DA8473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79" y="4073325"/>
            <a:ext cx="3232771" cy="814368"/>
          </a:xfrm>
          <a:prstGeom prst="rect">
            <a:avLst/>
          </a:prstGeom>
        </p:spPr>
      </p:pic>
      <p:pic>
        <p:nvPicPr>
          <p:cNvPr id="1028" name="Picture 4" descr="Indiana University, Bloomington - Department of Astronomy, United States of  America, Indiana, Bloomington | GradSchoolShopper">
            <a:extLst>
              <a:ext uri="{FF2B5EF4-FFF2-40B4-BE49-F238E27FC236}">
                <a16:creationId xmlns:a16="http://schemas.microsoft.com/office/drawing/2014/main" id="{6FA33F75-F853-C5BA-CB62-8E6120C6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3" y="5511837"/>
            <a:ext cx="1605456" cy="120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33E87-4450-85BB-1E6D-AF8EDD51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1</a:t>
            </a:fld>
            <a:endParaRPr lang="en-US"/>
          </a:p>
        </p:txBody>
      </p:sp>
      <p:pic>
        <p:nvPicPr>
          <p:cNvPr id="1030" name="Picture 6" descr="Check Your Application Status - Undergraduate Admissions - Purdue University">
            <a:extLst>
              <a:ext uri="{FF2B5EF4-FFF2-40B4-BE49-F238E27FC236}">
                <a16:creationId xmlns:a16="http://schemas.microsoft.com/office/drawing/2014/main" id="{286EDFAA-17A4-16AD-8474-32993F08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486" y="5601145"/>
            <a:ext cx="1728514" cy="90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iversity Logos | tulane">
            <a:extLst>
              <a:ext uri="{FF2B5EF4-FFF2-40B4-BE49-F238E27FC236}">
                <a16:creationId xmlns:a16="http://schemas.microsoft.com/office/drawing/2014/main" id="{AEEB46B6-2BAB-6474-9DF9-776D0C958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260" y="5511837"/>
            <a:ext cx="2828378" cy="121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1">
            <a:extLst>
              <a:ext uri="{FF2B5EF4-FFF2-40B4-BE49-F238E27FC236}">
                <a16:creationId xmlns:a16="http://schemas.microsoft.com/office/drawing/2014/main" id="{77ECA4C7-6DB6-D416-D422-923386DC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850" y="5303896"/>
            <a:ext cx="2828378" cy="11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F7536-8772-913A-A864-746F125D6206}"/>
              </a:ext>
            </a:extLst>
          </p:cNvPr>
          <p:cNvSpPr txBox="1"/>
          <p:nvPr/>
        </p:nvSpPr>
        <p:spPr>
          <a:xfrm>
            <a:off x="4900153" y="4014155"/>
            <a:ext cx="3048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Presented by:</a:t>
            </a:r>
          </a:p>
          <a:p>
            <a:r>
              <a:rPr lang="en-US" dirty="0">
                <a:latin typeface="Times" pitchFamily="2" charset="0"/>
              </a:rPr>
              <a:t>Md Mezbahul Islam (6334313)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</a:rPr>
              <a:t>Alif Moinul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</a:rPr>
              <a:t>Alam</a:t>
            </a:r>
            <a:r>
              <a:rPr lang="en-US" sz="18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</a:rPr>
              <a:t> (6370828)</a:t>
            </a:r>
            <a:r>
              <a:rPr lang="en-US" dirty="0">
                <a:effectLst/>
                <a:latin typeface="Times" pitchFamily="2" charset="0"/>
              </a:rPr>
              <a:t> 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24165-F9C8-E8C6-931D-8F1E10B9219D}"/>
              </a:ext>
            </a:extLst>
          </p:cNvPr>
          <p:cNvSpPr txBox="1"/>
          <p:nvPr/>
        </p:nvSpPr>
        <p:spPr>
          <a:xfrm>
            <a:off x="8457904" y="4014155"/>
            <a:ext cx="227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Supervised by:</a:t>
            </a:r>
          </a:p>
          <a:p>
            <a:r>
              <a:rPr lang="en-US" dirty="0">
                <a:latin typeface="Times" pitchFamily="2" charset="0"/>
              </a:rPr>
              <a:t>Dr. Ananda M Mondal</a:t>
            </a:r>
          </a:p>
        </p:txBody>
      </p:sp>
    </p:spTree>
    <p:extLst>
      <p:ext uri="{BB962C8B-B14F-4D97-AF65-F5344CB8AC3E}">
        <p14:creationId xmlns:p14="http://schemas.microsoft.com/office/powerpoint/2010/main" val="287043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74CC7-1E12-E0E2-CB31-A766B944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D16F60-56F8-9AC6-19B3-B7EBB912B1F7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Result and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7401B-A6DE-B92D-4381-3E4ADDA7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6" y="1797050"/>
            <a:ext cx="1827486" cy="326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585E90-1D34-7E09-C626-E53C29A6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95" y="1786540"/>
            <a:ext cx="1827486" cy="326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730C21-731A-D009-9A13-B2BE9186F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814" y="1786540"/>
            <a:ext cx="1218324" cy="326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C333C2-92B2-9832-4241-9E4704021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082" y="1786540"/>
            <a:ext cx="1105516" cy="326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2D50D-3442-A529-D719-4F3C4F636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46" y="1106652"/>
            <a:ext cx="3949700" cy="44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97F5CA-AAF2-DD10-B15F-C046F5D38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889" y="1170152"/>
            <a:ext cx="35560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3AD1C-7D63-714D-87E9-93D58E436E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971" y="1773840"/>
            <a:ext cx="1358900" cy="3276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F59920-A835-59A8-3F37-D8C0DAA0E8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4484" y="1786540"/>
            <a:ext cx="1358900" cy="327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56E5C6-924E-6013-1472-B0F72D02B2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2365" y="1799240"/>
            <a:ext cx="12827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74CC7-1E12-E0E2-CB31-A766B944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D16F60-56F8-9AC6-19B3-B7EBB912B1F7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Result and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7401B-A6DE-B92D-4381-3E4ADDA7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94" y="2154051"/>
            <a:ext cx="1827486" cy="326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2D50D-3442-A529-D719-4F3C4F636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94" y="1463653"/>
            <a:ext cx="3949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4E7B6-ED2B-B3DA-3286-B42B83AEB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810" y="2143541"/>
            <a:ext cx="1282700" cy="3323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83B438-EF0F-A361-26EC-17AF9905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640" y="2135223"/>
            <a:ext cx="1282700" cy="331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16545-485A-C4A3-2678-506E34B55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940" y="2122521"/>
            <a:ext cx="1282700" cy="3310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9AD420-2C77-3F9A-CB80-22078AF1F5D3}"/>
              </a:ext>
            </a:extLst>
          </p:cNvPr>
          <p:cNvSpPr txBox="1"/>
          <p:nvPr/>
        </p:nvSpPr>
        <p:spPr>
          <a:xfrm>
            <a:off x="5990896" y="1261822"/>
            <a:ext cx="588579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Times" pitchFamily="2" charset="0"/>
              </a:rPr>
              <a:t>Performance comparison of multi-omics data classification via MOGONET and single-omics data classification via GCN 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CCC80B-5652-B622-DB4E-E0363CC62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493" y="2414905"/>
            <a:ext cx="5335970" cy="2780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84FDC8-A39E-5B44-E271-526597624834}"/>
              </a:ext>
            </a:extLst>
          </p:cNvPr>
          <p:cNvSpPr txBox="1"/>
          <p:nvPr/>
        </p:nvSpPr>
        <p:spPr>
          <a:xfrm>
            <a:off x="8362820" y="5432841"/>
            <a:ext cx="17632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ROSMAP dataset</a:t>
            </a:r>
          </a:p>
        </p:txBody>
      </p:sp>
    </p:spTree>
    <p:extLst>
      <p:ext uri="{BB962C8B-B14F-4D97-AF65-F5344CB8AC3E}">
        <p14:creationId xmlns:p14="http://schemas.microsoft.com/office/powerpoint/2010/main" val="204096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74CC7-1E12-E0E2-CB31-A766B944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D16F60-56F8-9AC6-19B3-B7EBB912B1F7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Result and 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AD420-2C77-3F9A-CB80-22078AF1F5D3}"/>
              </a:ext>
            </a:extLst>
          </p:cNvPr>
          <p:cNvSpPr txBox="1"/>
          <p:nvPr/>
        </p:nvSpPr>
        <p:spPr>
          <a:xfrm>
            <a:off x="462455" y="1261822"/>
            <a:ext cx="1134066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" pitchFamily="2" charset="0"/>
              </a:rPr>
              <a:t>Performance comparison of multi-omics data classification via MOGONET and single-omics data classification via GCN 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4FDC8-A39E-5B44-E271-526597624834}"/>
              </a:ext>
            </a:extLst>
          </p:cNvPr>
          <p:cNvSpPr txBox="1"/>
          <p:nvPr/>
        </p:nvSpPr>
        <p:spPr>
          <a:xfrm>
            <a:off x="8362820" y="5432841"/>
            <a:ext cx="143802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BRCA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886B4-191E-4F5B-839C-4B7968A3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5" y="2235419"/>
            <a:ext cx="5729865" cy="2809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20673-D054-9326-5C81-F6288148A20A}"/>
              </a:ext>
            </a:extLst>
          </p:cNvPr>
          <p:cNvSpPr txBox="1"/>
          <p:nvPr/>
        </p:nvSpPr>
        <p:spPr>
          <a:xfrm>
            <a:off x="2545344" y="5432841"/>
            <a:ext cx="13177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LGG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DF2D07-DE26-5F49-D926-B999416F2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44" y="2235418"/>
            <a:ext cx="5668909" cy="28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74CC7-1E12-E0E2-CB31-A766B944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D16F60-56F8-9AC6-19B3-B7EBB912B1F7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Result and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9EAAD-20ED-ED1B-47C5-92EEF6A9A870}"/>
              </a:ext>
            </a:extLst>
          </p:cNvPr>
          <p:cNvSpPr txBox="1"/>
          <p:nvPr/>
        </p:nvSpPr>
        <p:spPr>
          <a:xfrm>
            <a:off x="2322786" y="1018366"/>
            <a:ext cx="6905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" pitchFamily="2" charset="0"/>
              </a:rPr>
              <a:t>Performance of MOGONET under different values of hyper-parameter k 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7559D-2A1D-C473-41B6-77CFBBAB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9283"/>
            <a:ext cx="10278701" cy="3218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98894B-69B0-269F-3DE2-3DF63FC7E34C}"/>
              </a:ext>
            </a:extLst>
          </p:cNvPr>
          <p:cNvSpPr txBox="1"/>
          <p:nvPr/>
        </p:nvSpPr>
        <p:spPr>
          <a:xfrm>
            <a:off x="2396359" y="4769199"/>
            <a:ext cx="7767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" pitchFamily="2" charset="0"/>
              </a:rPr>
              <a:t>a. Results of the ROSMAP dataset. 		b. Results of the BRCA dataset. 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A4A30-1FEA-216E-F83C-62D99977399B}"/>
              </a:ext>
            </a:extLst>
          </p:cNvPr>
          <p:cNvSpPr txBox="1"/>
          <p:nvPr/>
        </p:nvSpPr>
        <p:spPr>
          <a:xfrm>
            <a:off x="4130566" y="5525353"/>
            <a:ext cx="480322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" pitchFamily="2" charset="0"/>
              </a:rPr>
              <a:t>Dashed lines - existing multi-omics integration methods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" pitchFamily="2" charset="0"/>
              </a:rPr>
              <a:t>GRridge</a:t>
            </a:r>
            <a:r>
              <a:rPr lang="en-US" sz="1600" dirty="0">
                <a:effectLst/>
                <a:latin typeface="Times" pitchFamily="2" charset="0"/>
              </a:rPr>
              <a:t> for ROSMAP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" pitchFamily="2" charset="0"/>
              </a:rPr>
              <a:t>XGBoost</a:t>
            </a:r>
            <a:r>
              <a:rPr lang="en-US" sz="1600" dirty="0">
                <a:effectLst/>
                <a:latin typeface="Times" pitchFamily="2" charset="0"/>
              </a:rPr>
              <a:t> for BRCA. </a:t>
            </a:r>
            <a:endParaRPr lang="en-US" sz="16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28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74CC7-1E12-E0E2-CB31-A766B944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D16F60-56F8-9AC6-19B3-B7EBB912B1F7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Result and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9EAAD-20ED-ED1B-47C5-92EEF6A9A870}"/>
              </a:ext>
            </a:extLst>
          </p:cNvPr>
          <p:cNvSpPr txBox="1"/>
          <p:nvPr/>
        </p:nvSpPr>
        <p:spPr>
          <a:xfrm>
            <a:off x="1721069" y="5090747"/>
            <a:ext cx="84529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Times" pitchFamily="2" charset="0"/>
              </a:rPr>
              <a:t>Important omics biomarkers identified by MOGONET in the ROSMAP dataset (left) and in the BRCA dataset (right).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F5991C-A2A3-D815-FE3D-18D8DE42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748298"/>
            <a:ext cx="5411802" cy="2771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B258D-6002-DE7C-65FE-657A9490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504" y="1444087"/>
            <a:ext cx="5032792" cy="24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70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BCA3F-B132-BC2F-C90D-DE0B5C25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8C4C16-FC9B-E093-9098-4B28EF01FC18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2F3E6-BBA5-7015-1AD9-9D595B5A6897}"/>
              </a:ext>
            </a:extLst>
          </p:cNvPr>
          <p:cNvSpPr txBox="1"/>
          <p:nvPr/>
        </p:nvSpPr>
        <p:spPr>
          <a:xfrm>
            <a:off x="564361" y="1055868"/>
            <a:ext cx="10789439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Omics technology and personalized medicine are proliferating.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Labeled omics datasets with detailed annotations are becoming available.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MOGONET 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Supervised multi-omics integration method 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Deep multi-view learning for biomedical classification tasks.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Utilized GCNs for omics-specific learning. 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VCDN for multi-omics integration at the high-level label space.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It is an innovative deep learning-based multi-omics classification algorithm with superior performance and good interpretability.</a:t>
            </a:r>
            <a:r>
              <a:rPr lang="en-US" sz="1800" dirty="0">
                <a:effectLst/>
                <a:latin typeface="Times" pitchFamily="2" charset="0"/>
              </a:rPr>
              <a:t> </a:t>
            </a:r>
            <a:endParaRPr lang="en-US" sz="28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187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BCA3F-B132-BC2F-C90D-DE0B5C25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8C4C16-FC9B-E093-9098-4B28EF01FC18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Future Direction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2F3E6-BBA5-7015-1AD9-9D595B5A6897}"/>
              </a:ext>
            </a:extLst>
          </p:cNvPr>
          <p:cNvSpPr txBox="1"/>
          <p:nvPr/>
        </p:nvSpPr>
        <p:spPr>
          <a:xfrm>
            <a:off x="564361" y="1055868"/>
            <a:ext cx="10789439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" pitchFamily="2" charset="0"/>
              </a:rPr>
              <a:t>The multi- omics integration component can be extended to accommodate different or more types of data. </a:t>
            </a:r>
            <a:endParaRPr lang="en-US" sz="3600" dirty="0">
              <a:latin typeface="Times" pitchFamily="2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" pitchFamily="2" charset="0"/>
              </a:rPr>
              <a:t>The label distribution generated by each </a:t>
            </a:r>
            <a:r>
              <a:rPr lang="en-US" sz="2400" dirty="0" err="1">
                <a:effectLst/>
                <a:latin typeface="Times" pitchFamily="2" charset="0"/>
              </a:rPr>
              <a:t>omic</a:t>
            </a:r>
            <a:r>
              <a:rPr lang="en-US" sz="2400" dirty="0">
                <a:effectLst/>
                <a:latin typeface="Times" pitchFamily="2" charset="0"/>
              </a:rPr>
              <a:t>-specific GCN can be integrated by 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" pitchFamily="2" charset="0"/>
              </a:rPr>
              <a:t>either direct concatenation as in MOGO- NET_NN or 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" pitchFamily="2" charset="0"/>
              </a:rPr>
              <a:t>constructing a cm-dimensional cross-omics discovery vector with the similar fashion as in MOGONET. </a:t>
            </a:r>
            <a:endParaRPr lang="en-US" sz="36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698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3E8EE9-DCF8-0390-3346-099B7503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B2F17-8FB5-B5B2-F41E-3D840B65CB1F}"/>
              </a:ext>
            </a:extLst>
          </p:cNvPr>
          <p:cNvSpPr txBox="1"/>
          <p:nvPr/>
        </p:nvSpPr>
        <p:spPr>
          <a:xfrm>
            <a:off x="3584028" y="2364828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7030A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9421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8301-B7AB-A3CC-9892-7B51225B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6165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7030A0"/>
                </a:solidFill>
                <a:latin typeface="Times" pitchFamily="2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7DE5B-158B-1CD4-6B7E-DF5D8A886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303"/>
            <a:ext cx="10515600" cy="4978783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Introduction</a:t>
            </a:r>
          </a:p>
          <a:p>
            <a:pPr lvl="1">
              <a:spcAft>
                <a:spcPts val="600"/>
              </a:spcAft>
            </a:pPr>
            <a:r>
              <a:rPr lang="en-US" sz="3600" dirty="0"/>
              <a:t>Background Studies.</a:t>
            </a:r>
          </a:p>
          <a:p>
            <a:pPr lvl="1">
              <a:spcAft>
                <a:spcPts val="600"/>
              </a:spcAft>
            </a:pPr>
            <a:r>
              <a:rPr lang="en-US" sz="3600" dirty="0"/>
              <a:t>Problem Statement.</a:t>
            </a:r>
          </a:p>
          <a:p>
            <a:pPr>
              <a:spcAft>
                <a:spcPts val="600"/>
              </a:spcAft>
            </a:pPr>
            <a:r>
              <a:rPr lang="en-US" sz="4000" dirty="0"/>
              <a:t>Objective</a:t>
            </a:r>
          </a:p>
          <a:p>
            <a:pPr>
              <a:spcAft>
                <a:spcPts val="600"/>
              </a:spcAft>
            </a:pPr>
            <a:r>
              <a:rPr lang="en-US" sz="4000" dirty="0"/>
              <a:t>Methodology</a:t>
            </a:r>
          </a:p>
          <a:p>
            <a:pPr lvl="1">
              <a:spcAft>
                <a:spcPts val="600"/>
              </a:spcAft>
            </a:pPr>
            <a:r>
              <a:rPr lang="en-US" sz="3600" dirty="0"/>
              <a:t>Overall Illustration</a:t>
            </a:r>
          </a:p>
          <a:p>
            <a:pPr lvl="1">
              <a:spcAft>
                <a:spcPts val="600"/>
              </a:spcAft>
            </a:pPr>
            <a:r>
              <a:rPr lang="en-US" sz="3600" dirty="0"/>
              <a:t>Dataset Description</a:t>
            </a:r>
          </a:p>
          <a:p>
            <a:pPr>
              <a:spcAft>
                <a:spcPts val="600"/>
              </a:spcAft>
            </a:pPr>
            <a:r>
              <a:rPr lang="en-US" sz="4400" dirty="0"/>
              <a:t>Result and Discussion</a:t>
            </a:r>
          </a:p>
          <a:p>
            <a:pPr>
              <a:spcAft>
                <a:spcPts val="600"/>
              </a:spcAft>
            </a:pPr>
            <a:r>
              <a:rPr lang="en-US" sz="4000" dirty="0"/>
              <a:t>Conclusion and Future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7C489-8875-BAF4-8A80-3635A554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8301-B7AB-A3CC-9892-7B51225B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8184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Introduction (Multi-omics and Integration)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7C489-8875-BAF4-8A80-3635A554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12CCD-EDAA-4C8E-8619-7EE127EDC22F}"/>
              </a:ext>
            </a:extLst>
          </p:cNvPr>
          <p:cNvSpPr txBox="1"/>
          <p:nvPr/>
        </p:nvSpPr>
        <p:spPr>
          <a:xfrm>
            <a:off x="838200" y="6465239"/>
            <a:ext cx="7546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www.sciencedirect.com</a:t>
            </a:r>
            <a:r>
              <a:rPr lang="en-US" sz="1600" dirty="0"/>
              <a:t>/science/article/</a:t>
            </a:r>
            <a:r>
              <a:rPr lang="en-US" sz="1600" dirty="0" err="1"/>
              <a:t>pii</a:t>
            </a:r>
            <a:r>
              <a:rPr lang="en-US" sz="1600" dirty="0"/>
              <a:t>/S1532046420300939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87239-FD6A-C9AB-166F-EE48E52E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08" y="1035269"/>
            <a:ext cx="1397943" cy="4377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7DAEE-8E73-5AF9-AA31-58C4FA7AA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12" y="1035269"/>
            <a:ext cx="1477825" cy="4377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54128-DE32-E6A7-6978-80202757C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010" y="1035269"/>
            <a:ext cx="1533743" cy="4377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F2C102-CD04-2CFF-86BF-E84D4B34F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714" y="1035269"/>
            <a:ext cx="1533743" cy="4377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6F04D-349C-0070-A8C2-CB9C281F6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3394" y="1035269"/>
            <a:ext cx="1456223" cy="4377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1B4F2E-D0E2-C892-A4DE-E0812C4C4650}"/>
              </a:ext>
            </a:extLst>
          </p:cNvPr>
          <p:cNvSpPr txBox="1"/>
          <p:nvPr/>
        </p:nvSpPr>
        <p:spPr>
          <a:xfrm>
            <a:off x="9354207" y="1376855"/>
            <a:ext cx="26453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CNV</a:t>
            </a:r>
            <a:r>
              <a:rPr lang="en-US" sz="1600" dirty="0"/>
              <a:t> - Copy Number Variation</a:t>
            </a:r>
          </a:p>
          <a:p>
            <a:r>
              <a:rPr lang="en-US" sz="1600" b="1" dirty="0"/>
              <a:t>LOH</a:t>
            </a:r>
            <a:r>
              <a:rPr lang="en-US" sz="1600" dirty="0"/>
              <a:t> - Loss of Heterozygosity</a:t>
            </a:r>
          </a:p>
          <a:p>
            <a:r>
              <a:rPr lang="en-US" sz="1600" b="1" dirty="0"/>
              <a:t>SNP</a:t>
            </a:r>
            <a:r>
              <a:rPr lang="en-US" sz="1600" dirty="0"/>
              <a:t> - </a:t>
            </a:r>
            <a:r>
              <a:rPr lang="en-US" sz="1600" b="0" i="0" dirty="0">
                <a:effectLst/>
                <a:latin typeface="Roboto" panose="02000000000000000000" pitchFamily="2" charset="0"/>
              </a:rPr>
              <a:t>Single Nucleotide </a:t>
            </a:r>
          </a:p>
          <a:p>
            <a:r>
              <a:rPr lang="en-US" sz="1600" dirty="0">
                <a:latin typeface="Roboto" panose="02000000000000000000" pitchFamily="2" charset="0"/>
              </a:rPr>
              <a:t>P</a:t>
            </a:r>
            <a:r>
              <a:rPr lang="en-US" sz="1600" b="0" i="0" dirty="0">
                <a:effectLst/>
                <a:latin typeface="Roboto" panose="02000000000000000000" pitchFamily="2" charset="0"/>
              </a:rPr>
              <a:t>olymorphism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EC449A-9331-EA63-FB2B-D50BAC211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7597" y="3334310"/>
            <a:ext cx="6709968" cy="190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03F335-4845-81B5-419B-AD2385C079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681" y="3347162"/>
            <a:ext cx="7772400" cy="1875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929BA9-1828-D859-354E-FBFE67716E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196" y="5412827"/>
            <a:ext cx="1782358" cy="7400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1BEF01-5ACE-C9FF-BB71-A113746BE2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6619" y="5402379"/>
            <a:ext cx="1782357" cy="740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454EF4-23D0-AF76-0B32-F81A1B446A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8976" y="5412827"/>
            <a:ext cx="1879686" cy="7804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C6C43C-E553-6E1F-1A2B-8AD56E477D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8662" y="5418545"/>
            <a:ext cx="1865913" cy="774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84F595-4376-F1CD-993D-C46A4CBF75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8186" y="2632748"/>
            <a:ext cx="1386610" cy="29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8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BCA3F-B132-BC2F-C90D-DE0B5C25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8C4C16-FC9B-E093-9098-4B28EF01FC18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Introduction (Background Studies)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2F3E6-BBA5-7015-1AD9-9D595B5A6897}"/>
              </a:ext>
            </a:extLst>
          </p:cNvPr>
          <p:cNvSpPr txBox="1"/>
          <p:nvPr/>
        </p:nvSpPr>
        <p:spPr>
          <a:xfrm>
            <a:off x="564361" y="1055868"/>
            <a:ext cx="7234315" cy="516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" pitchFamily="2" charset="0"/>
              </a:rPr>
              <a:t>Most existing efforts focus on </a:t>
            </a:r>
            <a:r>
              <a:rPr lang="en-US" sz="2400" b="1" dirty="0">
                <a:effectLst/>
                <a:latin typeface="Times" pitchFamily="2" charset="0"/>
              </a:rPr>
              <a:t>unsupervised multi-omics data</a:t>
            </a:r>
            <a:r>
              <a:rPr lang="en-US" sz="2400" dirty="0">
                <a:effectLst/>
                <a:latin typeface="Times" pitchFamily="2" charset="0"/>
              </a:rPr>
              <a:t> integration without the additional information of sample labels.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There is an increasing interest in </a:t>
            </a:r>
            <a:r>
              <a:rPr lang="en-US" sz="2400" b="1" dirty="0">
                <a:latin typeface="Times" pitchFamily="2" charset="0"/>
              </a:rPr>
              <a:t>supervised multi-omics</a:t>
            </a:r>
            <a:r>
              <a:rPr lang="en-US" sz="2400" dirty="0">
                <a:latin typeface="Times" pitchFamily="2" charset="0"/>
              </a:rPr>
              <a:t> integration methods.</a:t>
            </a:r>
          </a:p>
          <a:p>
            <a:pPr marL="742950" lvl="1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Feature concatenation-based strategies </a:t>
            </a:r>
          </a:p>
          <a:p>
            <a:pPr marL="742950" lvl="1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Ensemble- based strategies.</a:t>
            </a:r>
          </a:p>
          <a:p>
            <a:pPr marL="742950" lvl="1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Failed to consider the correlations among different omics data types.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Recently, multi-omics integration used deep neural networks (NN) because of </a:t>
            </a:r>
          </a:p>
          <a:p>
            <a:pPr marL="742950" lvl="1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The high learning capability and </a:t>
            </a:r>
          </a:p>
          <a:p>
            <a:pPr marL="742950" lvl="1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Flexibility of deep neural networks (NN)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E4A51-9DCF-43CC-7B0B-4CB25B8C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476" y="1278848"/>
            <a:ext cx="4061448" cy="4670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641EE6-46A1-DE1E-D120-9B41BA2B9866}"/>
              </a:ext>
            </a:extLst>
          </p:cNvPr>
          <p:cNvSpPr txBox="1"/>
          <p:nvPr/>
        </p:nvSpPr>
        <p:spPr>
          <a:xfrm>
            <a:off x="564360" y="6431190"/>
            <a:ext cx="95676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dvOT1ef757c0"/>
              </a:rPr>
              <a:t>Chaudhary, K., </a:t>
            </a:r>
            <a:r>
              <a:rPr lang="en-US" sz="1000" dirty="0" err="1">
                <a:effectLst/>
                <a:latin typeface="AdvOT1ef757c0"/>
              </a:rPr>
              <a:t>Poirion</a:t>
            </a:r>
            <a:r>
              <a:rPr lang="en-US" sz="1000" dirty="0">
                <a:effectLst/>
                <a:latin typeface="AdvOT1ef757c0"/>
              </a:rPr>
              <a:t>, O. B., Lu, L. &amp; </a:t>
            </a:r>
            <a:r>
              <a:rPr lang="en-US" sz="1000" dirty="0" err="1">
                <a:effectLst/>
                <a:latin typeface="AdvOT1ef757c0"/>
              </a:rPr>
              <a:t>Garmire</a:t>
            </a:r>
            <a:r>
              <a:rPr lang="en-US" sz="1000" dirty="0">
                <a:effectLst/>
                <a:latin typeface="AdvOT1ef757c0"/>
              </a:rPr>
              <a:t>, L. X. Deep learning</a:t>
            </a:r>
            <a:r>
              <a:rPr lang="en-US" sz="1000" dirty="0">
                <a:effectLst/>
                <a:latin typeface="AdvOT1ef757c0+20"/>
              </a:rPr>
              <a:t>–</a:t>
            </a:r>
            <a:r>
              <a:rPr lang="en-US" sz="1000" dirty="0">
                <a:effectLst/>
                <a:latin typeface="AdvOT1ef757c0"/>
              </a:rPr>
              <a:t>based multi-omics integration robustly predicts survival in liver cancer. </a:t>
            </a:r>
            <a:r>
              <a:rPr lang="en-US" sz="1000" dirty="0">
                <a:effectLst/>
                <a:latin typeface="AdvOT7d6df7ab.I"/>
              </a:rPr>
              <a:t>Clin. Cancer Res. </a:t>
            </a:r>
            <a:r>
              <a:rPr lang="en-US" sz="1000" dirty="0">
                <a:effectLst/>
                <a:latin typeface="AdvOTb65e897d.B"/>
              </a:rPr>
              <a:t>24</a:t>
            </a:r>
            <a:r>
              <a:rPr lang="en-US" sz="1000" dirty="0">
                <a:effectLst/>
                <a:latin typeface="AdvOT1ef757c0"/>
              </a:rPr>
              <a:t>, 1248</a:t>
            </a:r>
            <a:r>
              <a:rPr lang="en-US" sz="1000" dirty="0">
                <a:effectLst/>
                <a:latin typeface="AdvOT1ef757c0+20"/>
              </a:rPr>
              <a:t>–</a:t>
            </a:r>
            <a:r>
              <a:rPr lang="en-US" sz="1000" dirty="0">
                <a:effectLst/>
                <a:latin typeface="AdvOT1ef757c0"/>
              </a:rPr>
              <a:t>1259 (2018).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363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BCA3F-B132-BC2F-C90D-DE0B5C25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8C4C16-FC9B-E093-9098-4B28EF01FC18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Introduction (Problem Statement)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2F3E6-BBA5-7015-1AD9-9D595B5A6897}"/>
              </a:ext>
            </a:extLst>
          </p:cNvPr>
          <p:cNvSpPr txBox="1"/>
          <p:nvPr/>
        </p:nvSpPr>
        <p:spPr>
          <a:xfrm>
            <a:off x="564361" y="1055868"/>
            <a:ext cx="1078943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" pitchFamily="2" charset="0"/>
              </a:rPr>
              <a:t>These </a:t>
            </a:r>
            <a:r>
              <a:rPr lang="en-US" sz="2400" b="1" dirty="0">
                <a:effectLst/>
                <a:latin typeface="Times" pitchFamily="2" charset="0"/>
              </a:rPr>
              <a:t>existing methods</a:t>
            </a:r>
            <a:r>
              <a:rPr lang="en-US" sz="2400" dirty="0">
                <a:effectLst/>
                <a:latin typeface="Times" pitchFamily="2" charset="0"/>
              </a:rPr>
              <a:t> are based on fully connected networks.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" pitchFamily="2" charset="0"/>
              </a:rPr>
              <a:t>They </a:t>
            </a:r>
            <a:r>
              <a:rPr lang="en-US" sz="2400" b="1" dirty="0">
                <a:effectLst/>
                <a:latin typeface="Times" pitchFamily="2" charset="0"/>
              </a:rPr>
              <a:t>did not effectively exploit </a:t>
            </a:r>
            <a:r>
              <a:rPr lang="en-US" sz="2400" dirty="0">
                <a:effectLst/>
                <a:latin typeface="Times" pitchFamily="2" charset="0"/>
              </a:rPr>
              <a:t>the correlations between samples through similarity networks. </a:t>
            </a:r>
            <a:endParaRPr lang="en-US" sz="3200" dirty="0">
              <a:latin typeface="Times" pitchFamily="2" charset="0"/>
            </a:endParaRP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Current </a:t>
            </a:r>
            <a:r>
              <a:rPr lang="en-US" sz="2400" b="1" dirty="0">
                <a:latin typeface="Times" pitchFamily="2" charset="0"/>
              </a:rPr>
              <a:t>deep learning-based </a:t>
            </a:r>
            <a:r>
              <a:rPr lang="en-US" sz="2400" dirty="0">
                <a:latin typeface="Times" pitchFamily="2" charset="0"/>
              </a:rPr>
              <a:t>methods often integrate different omics data at</a:t>
            </a:r>
          </a:p>
          <a:p>
            <a:pPr marL="742950" lvl="1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The input space or</a:t>
            </a:r>
          </a:p>
          <a:p>
            <a:pPr marL="742950" lvl="1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The learned feature space 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Different types of omics data can also present unique characteristics at </a:t>
            </a:r>
            <a:r>
              <a:rPr lang="en-US" sz="2400" b="1" dirty="0">
                <a:latin typeface="Times" pitchFamily="2" charset="0"/>
              </a:rPr>
              <a:t>the high-level label space</a:t>
            </a:r>
            <a:r>
              <a:rPr lang="en-US" sz="2400" dirty="0">
                <a:latin typeface="Times" pitchFamily="2" charset="0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" pitchFamily="2" charset="0"/>
              </a:rPr>
              <a:t>MOGONET</a:t>
            </a:r>
            <a:r>
              <a:rPr lang="en-US" sz="2400" dirty="0">
                <a:latin typeface="Times" pitchFamily="2" charset="0"/>
              </a:rPr>
              <a:t> unifies omics-specific learning with multi-omics integrative classification </a:t>
            </a:r>
            <a:r>
              <a:rPr lang="en-US" sz="2400" b="1" dirty="0">
                <a:latin typeface="Times" pitchFamily="2" charset="0"/>
              </a:rPr>
              <a:t>at the label space</a:t>
            </a:r>
            <a:r>
              <a:rPr lang="en-US" sz="2400" dirty="0">
                <a:latin typeface="Times" pitchFamily="2" charset="0"/>
              </a:rPr>
              <a:t>. </a:t>
            </a:r>
          </a:p>
          <a:p>
            <a:pPr marL="742950" lvl="1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Utilizes graph convolutional networks (</a:t>
            </a:r>
            <a:r>
              <a:rPr lang="en-US" sz="2400" b="1" dirty="0">
                <a:latin typeface="Times" pitchFamily="2" charset="0"/>
              </a:rPr>
              <a:t>GCN</a:t>
            </a:r>
            <a:r>
              <a:rPr lang="en-US" sz="2400" dirty="0">
                <a:latin typeface="Times" pitchFamily="2" charset="0"/>
              </a:rPr>
              <a:t>).</a:t>
            </a:r>
          </a:p>
          <a:p>
            <a:pPr marL="742950" lvl="1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2" charset="0"/>
              </a:rPr>
              <a:t>Utilizes View Correlation Discovery Network (</a:t>
            </a:r>
            <a:r>
              <a:rPr lang="en-US" sz="2400" b="1" dirty="0">
                <a:latin typeface="Times" pitchFamily="2" charset="0"/>
              </a:rPr>
              <a:t>VCDN</a:t>
            </a:r>
            <a:r>
              <a:rPr lang="en-US" sz="2400" dirty="0">
                <a:latin typeface="Times" pitchFamily="2" charset="0"/>
              </a:rPr>
              <a:t>) to explore the cross-omics correlations.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8493-382E-4AAD-47FF-F64F22932222}"/>
              </a:ext>
            </a:extLst>
          </p:cNvPr>
          <p:cNvSpPr txBox="1"/>
          <p:nvPr/>
        </p:nvSpPr>
        <p:spPr>
          <a:xfrm>
            <a:off x="564360" y="6431190"/>
            <a:ext cx="95676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dvOT1ef757c0"/>
              </a:rPr>
              <a:t>Chaudhary, K., </a:t>
            </a:r>
            <a:r>
              <a:rPr lang="en-US" sz="1000" dirty="0" err="1">
                <a:effectLst/>
                <a:latin typeface="AdvOT1ef757c0"/>
              </a:rPr>
              <a:t>Poirion</a:t>
            </a:r>
            <a:r>
              <a:rPr lang="en-US" sz="1000" dirty="0">
                <a:effectLst/>
                <a:latin typeface="AdvOT1ef757c0"/>
              </a:rPr>
              <a:t>, O. B., Lu, L. &amp; </a:t>
            </a:r>
            <a:r>
              <a:rPr lang="en-US" sz="1000" dirty="0" err="1">
                <a:effectLst/>
                <a:latin typeface="AdvOT1ef757c0"/>
              </a:rPr>
              <a:t>Garmire</a:t>
            </a:r>
            <a:r>
              <a:rPr lang="en-US" sz="1000" dirty="0">
                <a:effectLst/>
                <a:latin typeface="AdvOT1ef757c0"/>
              </a:rPr>
              <a:t>, L. X. Deep learning</a:t>
            </a:r>
            <a:r>
              <a:rPr lang="en-US" sz="1000" dirty="0">
                <a:effectLst/>
                <a:latin typeface="AdvOT1ef757c0+20"/>
              </a:rPr>
              <a:t>–</a:t>
            </a:r>
            <a:r>
              <a:rPr lang="en-US" sz="1000" dirty="0">
                <a:effectLst/>
                <a:latin typeface="AdvOT1ef757c0"/>
              </a:rPr>
              <a:t>based multi-omics integration robustly predicts survival in liver cancer. </a:t>
            </a:r>
            <a:r>
              <a:rPr lang="en-US" sz="1000" dirty="0">
                <a:effectLst/>
                <a:latin typeface="AdvOT7d6df7ab.I"/>
              </a:rPr>
              <a:t>Clin. Cancer Res. </a:t>
            </a:r>
            <a:r>
              <a:rPr lang="en-US" sz="1000" dirty="0">
                <a:effectLst/>
                <a:latin typeface="AdvOTb65e897d.B"/>
              </a:rPr>
              <a:t>24</a:t>
            </a:r>
            <a:r>
              <a:rPr lang="en-US" sz="1000" dirty="0">
                <a:effectLst/>
                <a:latin typeface="AdvOT1ef757c0"/>
              </a:rPr>
              <a:t>, 1248</a:t>
            </a:r>
            <a:r>
              <a:rPr lang="en-US" sz="1000" dirty="0">
                <a:effectLst/>
                <a:latin typeface="AdvOT1ef757c0+20"/>
              </a:rPr>
              <a:t>–</a:t>
            </a:r>
            <a:r>
              <a:rPr lang="en-US" sz="1000" dirty="0">
                <a:effectLst/>
                <a:latin typeface="AdvOT1ef757c0"/>
              </a:rPr>
              <a:t>1259 (2018).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916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BCA3F-B132-BC2F-C90D-DE0B5C25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8C4C16-FC9B-E093-9098-4B28EF01FC18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2F3E6-BBA5-7015-1AD9-9D595B5A6897}"/>
              </a:ext>
            </a:extLst>
          </p:cNvPr>
          <p:cNvSpPr txBox="1"/>
          <p:nvPr/>
        </p:nvSpPr>
        <p:spPr>
          <a:xfrm>
            <a:off x="564361" y="1055868"/>
            <a:ext cx="10789439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" pitchFamily="2" charset="0"/>
              </a:rPr>
              <a:t>The first </a:t>
            </a:r>
            <a:r>
              <a:rPr lang="en-US" sz="2800" dirty="0">
                <a:latin typeface="Times" pitchFamily="2" charset="0"/>
              </a:rPr>
              <a:t>to utilize </a:t>
            </a:r>
            <a:r>
              <a:rPr lang="en-US" sz="2800" dirty="0">
                <a:effectLst/>
                <a:latin typeface="Times" pitchFamily="2" charset="0"/>
              </a:rPr>
              <a:t>GCNs to perform effective class prediction on new samples. </a:t>
            </a:r>
            <a:endParaRPr lang="en-US" sz="3600" dirty="0">
              <a:latin typeface="Times" pitchFamily="2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Demonstrated the capabilities and versatility of MOGONET.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Wide range of biomedical classification applications.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Alzheimer’s disease patient classification. 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Tumor grade classification in low-grade glioma (LGG).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Kidney cancer type classification.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Breast invasive carcinoma subtype classification.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2" charset="0"/>
              </a:rPr>
              <a:t>Identify important omics signatures and biomarkers related to the investigated biomedical problems. </a:t>
            </a:r>
          </a:p>
        </p:txBody>
      </p:sp>
    </p:spTree>
    <p:extLst>
      <p:ext uri="{BB962C8B-B14F-4D97-AF65-F5344CB8AC3E}">
        <p14:creationId xmlns:p14="http://schemas.microsoft.com/office/powerpoint/2010/main" val="154999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BCA3F-B132-BC2F-C90D-DE0B5C25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8C4C16-FC9B-E093-9098-4B28EF01FC18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Methodology (Overall Illustration)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93891-5434-5B4F-7EDB-3F4753D0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2" y="1018366"/>
            <a:ext cx="2082800" cy="48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E53894-2D04-0779-9914-D75648030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298" y="1148255"/>
            <a:ext cx="2705100" cy="487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37FB1-13DB-B11A-6710-657C4ACBC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888" y="1070305"/>
            <a:ext cx="3924300" cy="490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EF952-10D3-8429-0363-B1C68A357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604" y="2773528"/>
            <a:ext cx="2603500" cy="226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89095D-5B75-4521-8F37-90FC1921C86C}"/>
              </a:ext>
            </a:extLst>
          </p:cNvPr>
          <p:cNvSpPr txBox="1"/>
          <p:nvPr/>
        </p:nvSpPr>
        <p:spPr>
          <a:xfrm>
            <a:off x="415478" y="5975134"/>
            <a:ext cx="2223494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After preprocessing and </a:t>
            </a:r>
          </a:p>
          <a:p>
            <a:pPr algn="ctr"/>
            <a:r>
              <a:rPr lang="en-US" sz="1600" dirty="0"/>
              <a:t>feature preselection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2FB9B-7231-7F5B-AE1F-DF1F2A356687}"/>
              </a:ext>
            </a:extLst>
          </p:cNvPr>
          <p:cNvSpPr txBox="1"/>
          <p:nvPr/>
        </p:nvSpPr>
        <p:spPr>
          <a:xfrm>
            <a:off x="2849160" y="5979075"/>
            <a:ext cx="94609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Cosine </a:t>
            </a:r>
          </a:p>
          <a:p>
            <a:pPr algn="ctr"/>
            <a:r>
              <a:rPr lang="en-US" sz="1600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415561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74CC7-1E12-E0E2-CB31-A766B944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D16F60-56F8-9AC6-19B3-B7EBB912B1F7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Methodology (Dataset description)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84AD5-16D6-7454-8523-20B8B2EC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06" y="1018367"/>
            <a:ext cx="11064766" cy="1856102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997733C-AAC1-4833-040A-54B12ADDD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7" y="3066261"/>
            <a:ext cx="4200340" cy="304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B8D0886-7693-1CAA-9E29-D768E3CB5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040" y="2939337"/>
            <a:ext cx="4491968" cy="316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4D873-276E-A448-4085-9575571322F6}"/>
              </a:ext>
            </a:extLst>
          </p:cNvPr>
          <p:cNvSpPr txBox="1"/>
          <p:nvPr/>
        </p:nvSpPr>
        <p:spPr>
          <a:xfrm>
            <a:off x="4014080" y="6297757"/>
            <a:ext cx="402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and </a:t>
            </a:r>
            <a:r>
              <a:rPr lang="en-US" dirty="0" err="1"/>
              <a:t>tSNE</a:t>
            </a:r>
            <a:r>
              <a:rPr lang="en-US" dirty="0"/>
              <a:t> projection of BRCA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E233E-51D5-030A-4026-FF6D0E5FAC99}"/>
              </a:ext>
            </a:extLst>
          </p:cNvPr>
          <p:cNvSpPr txBox="1"/>
          <p:nvPr/>
        </p:nvSpPr>
        <p:spPr>
          <a:xfrm>
            <a:off x="9659008" y="3580007"/>
            <a:ext cx="2427890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0: Normal-like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 Basal-like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 HER2-enriched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 Luminal 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4: Luminal 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5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74CC7-1E12-E0E2-CB31-A766B944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01A7-6232-2345-8A12-E3353D425DE8}" type="slidenum">
              <a:rPr lang="en-US" smtClean="0"/>
              <a:t>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D16F60-56F8-9AC6-19B3-B7EBB912B1F7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881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Methodology (Dataset description)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4D873-276E-A448-4085-9575571322F6}"/>
              </a:ext>
            </a:extLst>
          </p:cNvPr>
          <p:cNvSpPr txBox="1"/>
          <p:nvPr/>
        </p:nvSpPr>
        <p:spPr>
          <a:xfrm>
            <a:off x="3924634" y="5839633"/>
            <a:ext cx="442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and </a:t>
            </a:r>
            <a:r>
              <a:rPr lang="en-US" dirty="0" err="1"/>
              <a:t>tSNE</a:t>
            </a:r>
            <a:r>
              <a:rPr lang="en-US" dirty="0"/>
              <a:t> projection of ROSMAP dataset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3512C79-F66D-5ECC-67E6-D44508F6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9" y="1357893"/>
            <a:ext cx="6062214" cy="414221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6049BC0-BB8F-2EF7-0FCC-82EFDC74C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91" y="1303507"/>
            <a:ext cx="5857640" cy="4142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129D59-E505-1174-85DA-54C617AD1C93}"/>
              </a:ext>
            </a:extLst>
          </p:cNvPr>
          <p:cNvSpPr txBox="1"/>
          <p:nvPr/>
        </p:nvSpPr>
        <p:spPr>
          <a:xfrm>
            <a:off x="3436882" y="55544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0: Normal Control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    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 Alzheimer's Disease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0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977</Words>
  <Application>Microsoft Macintosh PowerPoint</Application>
  <PresentationFormat>Widescreen</PresentationFormat>
  <Paragraphs>129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AdvOT1ef757c0</vt:lpstr>
      <vt:lpstr>AdvOT1ef757c0+20</vt:lpstr>
      <vt:lpstr>AdvOT1ef757c0+fb</vt:lpstr>
      <vt:lpstr>AdvOT7d6df7ab.I</vt:lpstr>
      <vt:lpstr>AdvOTb65e897d.B</vt:lpstr>
      <vt:lpstr>AdvOTea1a7398</vt:lpstr>
      <vt:lpstr>AdvOTea1a7398+fb</vt:lpstr>
      <vt:lpstr>Arial</vt:lpstr>
      <vt:lpstr>Calibri</vt:lpstr>
      <vt:lpstr>Calibri Light</vt:lpstr>
      <vt:lpstr>Roboto</vt:lpstr>
      <vt:lpstr>Times</vt:lpstr>
      <vt:lpstr>Times New Roman</vt:lpstr>
      <vt:lpstr>Office Theme</vt:lpstr>
      <vt:lpstr>PowerPoint Presentation</vt:lpstr>
      <vt:lpstr>Outline</vt:lpstr>
      <vt:lpstr>Introduction (Multi-omics and Integration)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Mezbahul Islam</dc:creator>
  <cp:lastModifiedBy>Md Mezbahul Islam</cp:lastModifiedBy>
  <cp:revision>13</cp:revision>
  <dcterms:created xsi:type="dcterms:W3CDTF">2022-12-10T15:11:09Z</dcterms:created>
  <dcterms:modified xsi:type="dcterms:W3CDTF">2022-12-11T00:36:14Z</dcterms:modified>
</cp:coreProperties>
</file>